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9" r:id="rId4"/>
    <p:sldId id="266" r:id="rId5"/>
    <p:sldId id="265" r:id="rId6"/>
    <p:sldId id="258" r:id="rId7"/>
    <p:sldId id="261" r:id="rId8"/>
    <p:sldId id="264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6641" autoAdjust="0"/>
  </p:normalViewPr>
  <p:slideViewPr>
    <p:cSldViewPr>
      <p:cViewPr varScale="1">
        <p:scale>
          <a:sx n="69" d="100"/>
          <a:sy n="69" d="100"/>
        </p:scale>
        <p:origin x="-1836" y="-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C5593-20AD-40D1-9A7C-CD3B523FDFAB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F914-0EC7-4A7D-993A-53DFF1F2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3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this is the results from our search engine.</a:t>
            </a:r>
          </a:p>
          <a:p>
            <a:r>
              <a:rPr lang="en-US" baseline="0" dirty="0" smtClean="0"/>
              <a:t>We manually run 10 query and check the relevance of each one.</a:t>
            </a:r>
          </a:p>
          <a:p>
            <a:r>
              <a:rPr lang="en-US" baseline="0" dirty="0" smtClean="0"/>
              <a:t>The results looks promising.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this tool can be further expanded to provide more features, such as side effects, reviews and link to marketplace where user can directly buy the </a:t>
            </a:r>
            <a:r>
              <a:rPr lang="en-US" baseline="0" dirty="0" err="1" smtClean="0"/>
              <a:t>otc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F914-0EC7-4A7D-993A-53DFF1F20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F9ED93D-6837-4AB1-9849-BD1458C8F6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06CD7BE-37E3-489A-AAC1-523C88B2D0A0}" type="datetimeFigureOut">
              <a:rPr lang="en-US" smtClean="0"/>
              <a:t>12/14/2019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ug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hyperlink" Target="http://www.dru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stardusthuang.pythonanywhe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5" Type="http://schemas.openxmlformats.org/officeDocument/2006/relationships/hyperlink" Target="https://github.com/xinkunhuang/OTC_SearchEngine/blob/master/OTC_WebScraper.py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hyperlink" Target="https://sites.google.com/a/chromium.org/chromedriver/downloads" TargetMode="External"/><Relationship Id="rId5" Type="http://schemas.openxmlformats.org/officeDocument/2006/relationships/hyperlink" Target="http://www.drugs.com/" TargetMode="External"/><Relationship Id="rId4" Type="http://schemas.openxmlformats.org/officeDocument/2006/relationships/hyperlink" Target="https://github.com/xinkunhuang/OTC_SearchEngin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hyperlink" Target="https://github.com/xinkunhuang/OTC_SearchEngine/blob/master/OTC_WebScraper.py" TargetMode="Externa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Search Engine for Over-the-Counter Drugs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UIUC CS410 Final Project</a:t>
            </a:r>
          </a:p>
          <a:p>
            <a:pPr algn="l"/>
            <a:r>
              <a:rPr lang="en-US" dirty="0"/>
              <a:t>Xinkun Huang – </a:t>
            </a:r>
            <a:r>
              <a:rPr lang="en-US" dirty="0" err="1"/>
              <a:t>NetID</a:t>
            </a:r>
            <a:r>
              <a:rPr lang="en-US" dirty="0"/>
              <a:t># xinkunh2</a:t>
            </a:r>
          </a:p>
          <a:p>
            <a:pPr algn="l"/>
            <a:r>
              <a:rPr lang="en-US" dirty="0" err="1"/>
              <a:t>Vipin</a:t>
            </a:r>
            <a:r>
              <a:rPr lang="en-US" dirty="0"/>
              <a:t> </a:t>
            </a:r>
            <a:r>
              <a:rPr lang="en-US" dirty="0" err="1"/>
              <a:t>Kataria</a:t>
            </a:r>
            <a:r>
              <a:rPr lang="en-US" dirty="0"/>
              <a:t> – </a:t>
            </a:r>
            <a:r>
              <a:rPr lang="en-US" dirty="0" err="1"/>
              <a:t>NetID</a:t>
            </a:r>
            <a:r>
              <a:rPr lang="en-US" dirty="0"/>
              <a:t># vipink2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"/>
            <a:ext cx="2514600" cy="141078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6"/>
    </mc:Choice>
    <mc:Fallback xmlns="">
      <p:transition spd="slow" advTm="15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319" y="0"/>
            <a:ext cx="7620000" cy="685800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993338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Xinkun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inverted index table and rank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Flask to create web search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PPT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Vipin</a:t>
            </a:r>
            <a:r>
              <a:rPr lang="en-US" dirty="0"/>
              <a:t> </a:t>
            </a:r>
            <a:r>
              <a:rPr lang="en-US" dirty="0" err="1"/>
              <a:t>Kataria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web scraper to extract OTC data from </a:t>
            </a:r>
            <a:r>
              <a:rPr lang="en-US" dirty="0">
                <a:hlinkClick r:id="rId2"/>
              </a:rPr>
              <a:t>www.drugs.com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PPT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" y="0"/>
            <a:ext cx="8456579" cy="838200"/>
          </a:xfrm>
        </p:spPr>
        <p:txBody>
          <a:bodyPr/>
          <a:lstStyle/>
          <a:p>
            <a:r>
              <a:rPr lang="en-US" dirty="0"/>
              <a:t>Purpose/Motivation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43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What is this tool?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search engine tool to OTCs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Inputs: Users can search by the OTC name or the 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Outputs: 5 OTC with webpage links will be returned to the users</a:t>
            </a:r>
          </a:p>
          <a:p>
            <a:endParaRPr lang="en-US" dirty="0"/>
          </a:p>
          <a:p>
            <a:r>
              <a:rPr lang="en-US" b="1" u="sng" dirty="0"/>
              <a:t>Why this tool is created?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patients find a medicine without going to doctors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on only OTC drugs, while existing tools, like “google” and </a:t>
            </a:r>
            <a:r>
              <a:rPr lang="en-US" dirty="0">
                <a:hlinkClick r:id="rId4"/>
              </a:rPr>
              <a:t>www.drugs.com</a:t>
            </a:r>
            <a:r>
              <a:rPr lang="en-US" dirty="0"/>
              <a:t> return too much other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5 OTC names and links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Medical terms are already difficult to understand for most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 too much information can be difficult to be digested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86"/>
    </mc:Choice>
    <mc:Fallback xmlns="">
      <p:transition spd="slow" advTm="9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92" y="-21085"/>
            <a:ext cx="8472791" cy="752223"/>
          </a:xfrm>
        </p:spPr>
        <p:txBody>
          <a:bodyPr/>
          <a:lstStyle/>
          <a:p>
            <a:r>
              <a:rPr lang="en-US" dirty="0"/>
              <a:t>How to use the tool?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838200"/>
            <a:ext cx="7467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http://stardusthuang.pythonanywhere.com/</a:t>
            </a:r>
            <a:endParaRPr lang="en-US" sz="2400" u="sng" dirty="0"/>
          </a:p>
          <a:p>
            <a:r>
              <a:rPr lang="en-US" sz="1400" dirty="0"/>
              <a:t>      (free server so unfortunately I cannot change the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people who want to use the tool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software installation needed. Just need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“Flask” and “</a:t>
            </a:r>
            <a:r>
              <a:rPr lang="en-US" sz="2000" dirty="0" err="1"/>
              <a:t>pythonanywhere</a:t>
            </a:r>
            <a:r>
              <a:rPr lang="en-US" sz="2000" dirty="0"/>
              <a:t>” server for building the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97197"/>
            <a:ext cx="5940609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>
            <a:off x="3771900" y="5009497"/>
            <a:ext cx="266700" cy="390081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10200" y="3124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Where user type in the query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14" y="2551942"/>
            <a:ext cx="2833603" cy="24575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4876800" y="3505200"/>
            <a:ext cx="542103" cy="985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1524001" y="6342553"/>
            <a:ext cx="304799" cy="266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647077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Go back to the search again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01"/>
    </mc:Choice>
    <mc:Fallback xmlns="">
      <p:transition spd="slow" advTm="5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245"/>
            <a:ext cx="762000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62" y="1905000"/>
            <a:ext cx="5494138" cy="465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716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example web page from one of the returned links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0"/>
    </mc:Choice>
    <mc:Fallback xmlns="">
      <p:transition spd="slow" advTm="25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C3A6D-3BCA-4E42-9503-31DC3A1E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9"/>
            <a:ext cx="8458200" cy="737771"/>
          </a:xfrm>
        </p:spPr>
        <p:txBody>
          <a:bodyPr/>
          <a:lstStyle/>
          <a:p>
            <a:r>
              <a:rPr lang="en-US" dirty="0"/>
              <a:t>How to run the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567B3D8-65B8-4730-85BB-5BFE04E57334}"/>
              </a:ext>
            </a:extLst>
          </p:cNvPr>
          <p:cNvSpPr txBox="1"/>
          <p:nvPr/>
        </p:nvSpPr>
        <p:spPr>
          <a:xfrm>
            <a:off x="280482" y="1524000"/>
            <a:ext cx="3581400" cy="4770537"/>
          </a:xfrm>
          <a:prstGeom prst="rect">
            <a:avLst/>
          </a:prstGeo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   Running the Query on 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 “FindOTC_local.py”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run from bash terminal and from python 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D0999CDD-546E-4BF6-8890-0B220B19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2" y="3428998"/>
            <a:ext cx="33528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991BBB2-A326-40A3-90AA-C762525D1948}"/>
              </a:ext>
            </a:extLst>
          </p:cNvPr>
          <p:cNvSpPr txBox="1"/>
          <p:nvPr/>
        </p:nvSpPr>
        <p:spPr>
          <a:xfrm>
            <a:off x="4114800" y="1524000"/>
            <a:ext cx="3861881" cy="4924425"/>
          </a:xfrm>
          <a:prstGeom prst="rect">
            <a:avLst/>
          </a:prstGeo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   Running the Web Scrapper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 </a:t>
            </a:r>
            <a:r>
              <a:rPr lang="en-US" sz="1400" dirty="0">
                <a:hlinkClick r:id="rId5" tooltip="OTC_WebScraper.py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OTC_WebScraper.py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Code will produce two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Medications_links.csv </a:t>
            </a:r>
            <a:r>
              <a:rPr lang="en-US" sz="1400" i="1" dirty="0"/>
              <a:t>(</a:t>
            </a:r>
            <a:r>
              <a:rPr lang="en-US" sz="1200" i="1" dirty="0"/>
              <a:t>Contain links to Medication URL which need to be scrapped</a:t>
            </a:r>
            <a:r>
              <a:rPr lang="en-US" sz="1400" i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OutputfromWebScraper.csv (</a:t>
            </a:r>
            <a:r>
              <a:rPr lang="en-US" sz="1200" i="1" dirty="0"/>
              <a:t>Contain information link Medication Name, Medication Type, Full URL Path and Content which is used for Query/Ranking/BM25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4C1A89-D777-48C3-B20D-0FAD4679B1BC}"/>
              </a:ext>
            </a:extLst>
          </p:cNvPr>
          <p:cNvSpPr txBox="1"/>
          <p:nvPr/>
        </p:nvSpPr>
        <p:spPr>
          <a:xfrm>
            <a:off x="1347282" y="3581400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Users’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4B0F95-8B7B-4BD5-B1EF-FAC76DDF792F}"/>
              </a:ext>
            </a:extLst>
          </p:cNvPr>
          <p:cNvSpPr txBox="1"/>
          <p:nvPr/>
        </p:nvSpPr>
        <p:spPr>
          <a:xfrm>
            <a:off x="2299782" y="4648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Output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762000"/>
            <a:ext cx="73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software developers who want to extend the capability and update the OTC drugs database from web</a:t>
            </a:r>
          </a:p>
        </p:txBody>
      </p:sp>
      <p:sp>
        <p:nvSpPr>
          <p:cNvPr id="8" name="Rectangle 7"/>
          <p:cNvSpPr/>
          <p:nvPr/>
        </p:nvSpPr>
        <p:spPr>
          <a:xfrm>
            <a:off x="356682" y="3889177"/>
            <a:ext cx="3429000" cy="14448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4413" y="3657600"/>
            <a:ext cx="914400" cy="2173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2123" y="1447800"/>
            <a:ext cx="3758118" cy="472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6681" y="1447800"/>
            <a:ext cx="3758118" cy="472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54"/>
    </mc:Choice>
    <mc:Fallback xmlns="">
      <p:transition spd="slow" advTm="6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838200"/>
          </a:xfrm>
        </p:spPr>
        <p:txBody>
          <a:bodyPr/>
          <a:lstStyle/>
          <a:p>
            <a:r>
              <a:rPr lang="en-US" dirty="0"/>
              <a:t>How to Install the Tools?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838200"/>
            <a:ext cx="7239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 the repositories from the </a:t>
            </a:r>
            <a:r>
              <a:rPr lang="en-US" dirty="0" err="1"/>
              <a:t>github</a:t>
            </a:r>
            <a:r>
              <a:rPr lang="en-US" dirty="0"/>
              <a:t> link below:</a:t>
            </a:r>
          </a:p>
          <a:p>
            <a:r>
              <a:rPr lang="en-US" dirty="0">
                <a:hlinkClick r:id="rId4"/>
              </a:rPr>
              <a:t>https://github.com/xinkunhuang/OTC_SearchEngine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Install dependent library by using pip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G Omega" pitchFamily="34" charset="0"/>
            </a:endParaRP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G Omega" pitchFamily="34" charset="0"/>
              </a:rPr>
              <a:t># Ensure your pip is up to date </a:t>
            </a:r>
          </a:p>
          <a:p>
            <a:r>
              <a:rPr lang="en-US" i="1" dirty="0">
                <a:latin typeface="CG Omega" pitchFamily="34" charset="0"/>
              </a:rPr>
              <a:t>pip install --upgrade pip 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G Omega" pitchFamily="34" charset="0"/>
              </a:rPr>
              <a:t># install metapy,pytoml,beautifulsoup4, selenium and pandas</a:t>
            </a:r>
          </a:p>
          <a:p>
            <a:r>
              <a:rPr lang="en-US" i="1" dirty="0">
                <a:latin typeface="CG Omega" pitchFamily="34" charset="0"/>
              </a:rPr>
              <a:t>pip install </a:t>
            </a:r>
            <a:r>
              <a:rPr lang="en-US" i="1" dirty="0" err="1">
                <a:latin typeface="CG Omega" pitchFamily="34" charset="0"/>
              </a:rPr>
              <a:t>metapy</a:t>
            </a:r>
            <a:r>
              <a:rPr lang="en-US" i="1" dirty="0">
                <a:latin typeface="CG Omega" pitchFamily="34" charset="0"/>
              </a:rPr>
              <a:t> </a:t>
            </a:r>
            <a:r>
              <a:rPr lang="en-US" i="1" dirty="0" err="1">
                <a:latin typeface="CG Omega" pitchFamily="34" charset="0"/>
              </a:rPr>
              <a:t>pytoml</a:t>
            </a:r>
            <a:r>
              <a:rPr lang="en-US" i="1" dirty="0">
                <a:latin typeface="CG Omega" pitchFamily="34" charset="0"/>
              </a:rPr>
              <a:t> beautifulsoup4 selenium pandas</a:t>
            </a:r>
          </a:p>
          <a:p>
            <a:endParaRPr lang="en-US" i="1" dirty="0">
              <a:latin typeface="CG Omega" pitchFamily="34" charset="0"/>
            </a:endParaRPr>
          </a:p>
          <a:p>
            <a:r>
              <a:rPr lang="en-US" dirty="0"/>
              <a:t>3.(Optional) If users want to scrape the data from </a:t>
            </a:r>
            <a:r>
              <a:rPr lang="en-US" dirty="0">
                <a:hlinkClick r:id="rId5"/>
              </a:rPr>
              <a:t>www.drugs.com</a:t>
            </a:r>
            <a:r>
              <a:rPr lang="en-US" dirty="0"/>
              <a:t> again, download the chrome driver file to use "OTC_WebScraper.py": </a:t>
            </a:r>
            <a:r>
              <a:rPr lang="en-US" dirty="0">
                <a:hlinkClick r:id="rId6"/>
              </a:rPr>
              <a:t>https://sites.google.com/a/chromium.org/chromedriver/downloads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52"/>
    </mc:Choice>
    <mc:Fallback xmlns="">
      <p:transition spd="slow" advTm="66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62000"/>
          </a:xfrm>
        </p:spPr>
        <p:txBody>
          <a:bodyPr/>
          <a:lstStyle/>
          <a:p>
            <a:r>
              <a:rPr lang="en-US" dirty="0"/>
              <a:t>Ranking Function</a:t>
            </a:r>
          </a:p>
        </p:txBody>
      </p:sp>
      <p:sp>
        <p:nvSpPr>
          <p:cNvPr id="3" name="AutoShape 2" descr="{\displaystyle {\text{score}}(D,Q)=\sum _{i=1}^{n}{\text{IDF}}(q_{i})\cdot {\frac {f(q_{i},D)\cdot (k_{1}+1)}{f(q_{i},D)+k_{1}\cdot \left(1-b+b\cdot {\frac {|D|}{\text{avgdl}}}\right)}}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{\displaystyle {\text{score}}(D,Q)=\sum _{i=1}^{n}{\text{IDF}}(q_{i})\cdot {\frac {f(q_{i},D)\cdot (k_{1}+1)}{f(q_{i},D)+k_{1}\cdot \left(1-b+b\cdot {\frac {|D|}{\text{avgdl}}}\right)}},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2209800"/>
            <a:ext cx="73392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11430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BM25 ranking function is used to rank documents based on the 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Wikipedia: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24193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1775" y="4267200"/>
            <a:ext cx="502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411480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is the total documents in the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>
                <a:effectLst/>
              </a:rPr>
              <a:t>(qi) </a:t>
            </a:r>
            <a:r>
              <a:rPr lang="en-US" dirty="0"/>
              <a:t>is the number of documents containing </a:t>
            </a:r>
            <a:r>
              <a:rPr lang="en-US" dirty="0">
                <a:effectLst/>
              </a:rPr>
              <a:t>qi.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</a:t>
            </a:r>
            <a:r>
              <a:rPr lang="en-US" dirty="0" err="1"/>
              <a:t>qi,D</a:t>
            </a:r>
            <a:r>
              <a:rPr lang="en-US" dirty="0"/>
              <a:t>) is the term frequency in 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Avgdl</a:t>
            </a:r>
            <a:r>
              <a:rPr lang="en-US" dirty="0"/>
              <a:t> is the average document length in the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|D| is the length of the document </a:t>
            </a:r>
            <a:r>
              <a:rPr lang="en-US" i="1" dirty="0">
                <a:effectLst/>
              </a:rPr>
              <a:t>D</a:t>
            </a:r>
            <a:r>
              <a:rPr lang="en-US" dirty="0"/>
              <a:t> in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application, k1 is set to  1.2 and b = 0.75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5"/>
    </mc:Choice>
    <mc:Fallback xmlns="">
      <p:transition spd="slow" advTm="4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94FA80-9399-4CE8-8CE9-BCF79C42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23"/>
            <a:ext cx="8458200" cy="806777"/>
          </a:xfrm>
        </p:spPr>
        <p:txBody>
          <a:bodyPr/>
          <a:lstStyle/>
          <a:p>
            <a:r>
              <a:rPr lang="en-US" dirty="0"/>
              <a:t>Flow Chart </a:t>
            </a:r>
            <a:r>
              <a:rPr lang="en-US" sz="4000" dirty="0"/>
              <a:t>– Web </a:t>
            </a:r>
            <a:r>
              <a:rPr lang="en-US" dirty="0"/>
              <a:t>Scrapping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563737-A73F-4437-A4AD-238EA201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74423"/>
            <a:ext cx="7391400" cy="5147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301542D-2ADB-4DBF-AF22-D47A62DC99DA}"/>
              </a:ext>
            </a:extLst>
          </p:cNvPr>
          <p:cNvSpPr txBox="1"/>
          <p:nvPr/>
        </p:nvSpPr>
        <p:spPr>
          <a:xfrm>
            <a:off x="2286000" y="11504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linkClick r:id="rId5" tooltip="OTC_WebScraper.py"/>
              </a:rPr>
              <a:t>OTC_WebScraper.py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6B24E3E1-85CF-4BE5-BCF7-5686C1457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6248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62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39D8571-CCC8-49E4-B825-B0E4E401FC95}"/>
              </a:ext>
            </a:extLst>
          </p:cNvPr>
          <p:cNvSpPr txBox="1"/>
          <p:nvPr/>
        </p:nvSpPr>
        <p:spPr>
          <a:xfrm>
            <a:off x="76200" y="914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We have run 10 Query manually and check the Relevance of it .</a:t>
            </a:r>
          </a:p>
          <a:p>
            <a:pPr marL="342900" indent="-342900">
              <a:buAutoNum type="arabicParenR"/>
            </a:pPr>
            <a:r>
              <a:rPr lang="en-US" dirty="0"/>
              <a:t>The results looks promising and it has much bigger scope to further enhance taking consideration of side effects ,reviews and linking to some marketplace where user can directly buy.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930DFDF-3115-47B9-B246-CD1E3257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577"/>
              </p:ext>
            </p:extLst>
          </p:nvPr>
        </p:nvGraphicFramePr>
        <p:xfrm>
          <a:off x="152400" y="2419350"/>
          <a:ext cx="8229601" cy="2000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218">
                  <a:extLst>
                    <a:ext uri="{9D8B030D-6E8A-4147-A177-3AD203B41FA5}">
                      <a16:colId xmlns="" xmlns:a16="http://schemas.microsoft.com/office/drawing/2014/main" val="3727084977"/>
                    </a:ext>
                  </a:extLst>
                </a:gridCol>
                <a:gridCol w="2773512">
                  <a:extLst>
                    <a:ext uri="{9D8B030D-6E8A-4147-A177-3AD203B41FA5}">
                      <a16:colId xmlns="" xmlns:a16="http://schemas.microsoft.com/office/drawing/2014/main" val="1082917276"/>
                    </a:ext>
                  </a:extLst>
                </a:gridCol>
                <a:gridCol w="2909914">
                  <a:extLst>
                    <a:ext uri="{9D8B030D-6E8A-4147-A177-3AD203B41FA5}">
                      <a16:colId xmlns="" xmlns:a16="http://schemas.microsoft.com/office/drawing/2014/main" val="4210664382"/>
                    </a:ext>
                  </a:extLst>
                </a:gridCol>
                <a:gridCol w="1454957">
                  <a:extLst>
                    <a:ext uri="{9D8B030D-6E8A-4147-A177-3AD203B41FA5}">
                      <a16:colId xmlns="" xmlns:a16="http://schemas.microsoft.com/office/drawing/2014/main" val="1156761280"/>
                    </a:ext>
                  </a:extLst>
                </a:gridCol>
              </a:tblGrid>
              <a:tr h="1811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S.No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Relevant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Not Relevant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306943343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Fever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677043362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Pain in Leg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568621672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Corn and Wart Pain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833123607"/>
                  </a:ext>
                </a:extLst>
              </a:tr>
              <a:tr h="188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Allergy </a:t>
                      </a:r>
                      <a:endParaRPr lang="en-US" sz="1000" b="0" i="0" u="none" strike="noStrike">
                        <a:solidFill>
                          <a:srgbClr val="24242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403467960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Ulcer Stomach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49447288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bacterial infections eyes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798698883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D</a:t>
                      </a:r>
                      <a:r>
                        <a:rPr lang="en-US" sz="11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iarrhea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293346264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Diabetes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4095888247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Gout Pain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9655077"/>
                  </a:ext>
                </a:extLst>
              </a:tr>
              <a:tr h="181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Lung 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369435605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35"/>
    </mc:Choice>
    <mc:Fallback>
      <p:transition spd="slow" advTm="3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2885</TotalTime>
  <Words>659</Words>
  <Application>Microsoft Office PowerPoint</Application>
  <PresentationFormat>On-screen Show (4:3)</PresentationFormat>
  <Paragraphs>158</Paragraphs>
  <Slides>10</Slides>
  <Notes>1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Adjacency</vt:lpstr>
      <vt:lpstr>Vertical Search Engine for Over-the-Counter Drugs</vt:lpstr>
      <vt:lpstr>Purpose/Motivation</vt:lpstr>
      <vt:lpstr>How to use the tool?</vt:lpstr>
      <vt:lpstr>Example</vt:lpstr>
      <vt:lpstr>How to run the Program</vt:lpstr>
      <vt:lpstr>How to Install the Tools?</vt:lpstr>
      <vt:lpstr>Ranking Function</vt:lpstr>
      <vt:lpstr>Flow Chart – Web Scrapping</vt:lpstr>
      <vt:lpstr>Results</vt:lpstr>
      <vt:lpstr>Contribution</vt:lpstr>
    </vt:vector>
  </TitlesOfParts>
  <Company>Texas Instruments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 Search Engine for Over-the-Counter Drugs</dc:title>
  <dc:creator>Huang, Xinkun</dc:creator>
  <cp:keywords>CTPClassification=CTP_NT</cp:keywords>
  <cp:lastModifiedBy>Huang, Xinkun</cp:lastModifiedBy>
  <cp:revision>63</cp:revision>
  <dcterms:created xsi:type="dcterms:W3CDTF">2019-12-08T23:40:42Z</dcterms:created>
  <dcterms:modified xsi:type="dcterms:W3CDTF">2019-12-14T21:33:00Z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ca4abd52-d888-4075-8ce6-e7cc30af7321</vt:lpwstr>
  </property>
  <property fmtid="{D5CDD505-2E9C-101B-9397-08002B2CF9AE}" pid="3" name="CTP_TimeStamp">
    <vt:lpwstr>2019-12-11 22:11:23Z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